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8" r:id="rId3"/>
    <p:sldId id="293" r:id="rId4"/>
    <p:sldId id="302" r:id="rId5"/>
    <p:sldId id="303" r:id="rId6"/>
    <p:sldId id="304" r:id="rId7"/>
    <p:sldId id="305" r:id="rId8"/>
    <p:sldId id="306" r:id="rId9"/>
    <p:sldId id="30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4" r:id="rId25"/>
    <p:sldId id="275" r:id="rId26"/>
    <p:sldId id="321" r:id="rId27"/>
    <p:sldId id="276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00" r:id="rId36"/>
    <p:sldId id="299" r:id="rId37"/>
    <p:sldId id="301" r:id="rId38"/>
    <p:sldId id="286" r:id="rId39"/>
    <p:sldId id="287" r:id="rId40"/>
    <p:sldId id="288" r:id="rId41"/>
    <p:sldId id="289" r:id="rId42"/>
    <p:sldId id="290" r:id="rId43"/>
    <p:sldId id="291" r:id="rId44"/>
    <p:sldId id="32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84229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11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800" dirty="0" smtClean="0"/>
              <a:t>                                                                            By</a:t>
            </a:r>
          </a:p>
          <a:p>
            <a:pPr>
              <a:buNone/>
            </a:pPr>
            <a:r>
              <a:rPr lang="en-IN" sz="2800" dirty="0" smtClean="0"/>
              <a:t>                                                                 </a:t>
            </a:r>
            <a:r>
              <a:rPr lang="en-IN" sz="2800" dirty="0" err="1" smtClean="0"/>
              <a:t>Dr.Mahadevi</a:t>
            </a:r>
            <a:r>
              <a:rPr lang="en-IN" sz="2800" dirty="0" smtClean="0"/>
              <a:t> A.L</a:t>
            </a:r>
          </a:p>
          <a:p>
            <a:pPr>
              <a:buNone/>
            </a:pPr>
            <a:r>
              <a:rPr lang="en-IN" sz="2800" dirty="0" smtClean="0"/>
              <a:t>                                                             Dept of Physiology</a:t>
            </a:r>
          </a:p>
          <a:p>
            <a:pPr>
              <a:buNone/>
            </a:pPr>
            <a:r>
              <a:rPr lang="en-IN" sz="2800" dirty="0" smtClean="0"/>
              <a:t>                                                                         SKHMC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• Sulfur containing amino acids:&#10;have sulfur in their side chain&#10;Eg: cysteine, methionine&#10;• Aromatic amino acids:&#10;have b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81000"/>
            <a:ext cx="8531226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• Amine group containing amino acids:&#10;derivatives of amino acids in which&#10;one of carboxyl group has been transformed&#10;in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98842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• Acidic amino acids:&#10;have carboxyl group in their side chain&#10;Eg: Aspartic and Glutamic acid&#10;• Basic amino acids:&#10;conta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302626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olarity and R Group&#10;• Amino acids with non polar R group:&#10;these are hydrocarbons in nature,&#10;hydrophobic, have aliphatic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988426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• Amino acids with polar but uncharged R&#10;Group:&#10;these amino acids are polar and possess&#10;neutral pH value.&#10;Eg: Glycine, S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59826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• Negatively charged amino acids:&#10;their side chain [R Group] contain extra&#10;carboxyl group with a dissociable proton.&#10;And 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59826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• Positively charged amino acid:&#10;their side chain have extra amino group&#10;Rendering basic nature to protein,&#10;Eg: Lysine, 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52400"/>
            <a:ext cx="8988426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istribution in protein:&#10;• Standard protein amino acids:&#10;the amino acids that are used to form&#10;proteins,&#10;recognized by ri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683626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• Non standard protein amino acids:&#10;these amino acids are not required to build&#10;proteins.&#10;have a vital role as metabolic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57200"/>
            <a:ext cx="8150225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• Non standard non protein amino acid:&#10;These are the derivative of amino acids and&#10;have role in metabolism.&#10;Eg: Alpha am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37882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 Amino acids are organic compounds containing&#10;amine [- NH2]&#10;carboxyl [-COOH]&#10;side chain [R group]&#10; The major key element..."/>
          <p:cNvPicPr>
            <a:picLocks noChangeAspect="1" noChangeArrowheads="1"/>
          </p:cNvPicPr>
          <p:nvPr/>
        </p:nvPicPr>
        <p:blipFill>
          <a:blip r:embed="rId2"/>
          <a:srcRect t="23529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sed on nutritional requirements:&#10;• Essential amino acids:&#10;Essential amino acids cannot be made by the&#10;body.&#10;As a result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53122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• Non essential amino acids:&#10;An amino acid that can be made by humans and&#10;so is essential to the human diet.&#10;The nonesse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700722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• Monoamino-dicarboxyli amino acid:&#10;Aspartic and glutamic acid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04800"/>
            <a:ext cx="8683626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n basis of number of amino and carboxylic&#10;groups:&#10;Monoamino- monocarboxylic amino&#10;acids&#10;• glycine, alanine&#10;• proline&#10;• p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226426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emical properties&#10;• Decarboxylation:&#10;The amino acids will undergo decarboxylation&#10;to form the corresponding “amines”.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5312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Reaction with Ninhydrin: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22642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Lec 1 level 3-de (chemistry of amino acid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81000"/>
            <a:ext cx="8836026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• Reaction with Alkalies (Salt formation):&#10;• The carboxyl group of amino acids can release a&#10;H+ ion with the formation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7997825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hemical Reactions&#10;A. Reactions due to –COOH group&#10;1. Decarboxylation.&#10;• Histidine Histamine +CO2&#10;• Tyrosine Tyramine + 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2. Formation of amides&#10;• -COOH group of dicarboxylic AĀs can combine with ammonia to from the&#10;corresponding amide.&#10;• Asp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SIC STRUCTURE[SKELETON]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B. Reactions due to –NH2 group&#10;1. Transamination&#10;• α amino group of AĀ can be transferred to α keto acid to form&#10;new AĀ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ig:&#10;Oxidative&#10;deamination&#10;2. Oxidative deamination&#10;• α amino group is removed from the AĀ to&#10;form corresponding keto aci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531226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3. Formation of carbamino compound&#10;• Carbondioxide adds to α amino group of AĀs to form&#10;carbamino compound.&#10;• Occurs at 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. Reactions due to side chain&#10;1. Transmethylation&#10;• The methyl group of Met, after activation, may be transferred&#10;to an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6836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2. Ester formation by OH group&#10;• The hydroxy AĀs can form ester with phosphoric acid&#10;• Ser &amp; Thr are involved in the form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52400"/>
            <a:ext cx="8226425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RRIER AMPHOLYTE&#10; Ampholytes are low molecular weight molecules that&#10;help in creating a stable pH gradient.&#10; They are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OELECTRIC POINT (pI)&#10;• The pH at which net charge on protein&#10;becomes zero.&#10;1. Below pI – Positive charge.&#10;2. Above pI –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04800"/>
            <a:ext cx="860742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soelectric point or “pI”• At certain pH “specific for each  amino acid” the amino acid can  exist in the dipolar from: f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683626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ino Acids (Foundation Block) Dr. Sumbul Fatma Tel # - ppt vide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 Formation of Peptide Bonds&#10;• A peptide bond, also known as an amine bond&#10;is a chemical bond formed when the carboxyl&#10;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68362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lassification&#10;A. Based on structure&#10;B. Based on metabolic fate&#10;C. Based on side chain characters&#10;D. Based on nutrition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226426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ptide Bond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599" cy="6858000"/>
          </a:xfrm>
          <a:prstGeom prst="rect">
            <a:avLst/>
          </a:prstGeom>
          <a:noFill/>
        </p:spPr>
      </p:pic>
      <p:pic>
        <p:nvPicPr>
          <p:cNvPr id="5122" name="Picture 2" descr="D. Peptide bond formation&#10;– Mistakenly called amino bond&#10;– covalent bond&#10;– formed b/w 2 molecules when the carboxyl group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ere is a peptide bond formed?&#10;• Primarily, proteins are formed from amino&#10;acids and the bonds that connect these&#10;amino a..."/>
          <p:cNvPicPr>
            <a:picLocks noChangeAspect="1" noChangeArrowheads="1"/>
          </p:cNvPicPr>
          <p:nvPr/>
        </p:nvPicPr>
        <p:blipFill>
          <a:blip r:embed="rId2"/>
          <a:srcRect t="18033"/>
          <a:stretch>
            <a:fillRect/>
          </a:stretch>
        </p:blipFill>
        <p:spPr bwMode="auto">
          <a:xfrm>
            <a:off x="155574" y="1066800"/>
            <a:ext cx="776922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is a Peptide Bond Formed?&#10;• Step 1 – two amino acids are linked together.&#10;Here, the acid group of the first amino acid..."/>
          <p:cNvPicPr>
            <a:picLocks noChangeAspect="1" noChangeArrowheads="1"/>
          </p:cNvPicPr>
          <p:nvPr/>
        </p:nvPicPr>
        <p:blipFill>
          <a:blip r:embed="rId2"/>
          <a:srcRect t="18421"/>
          <a:stretch>
            <a:fillRect/>
          </a:stretch>
        </p:blipFill>
        <p:spPr bwMode="auto">
          <a:xfrm>
            <a:off x="155574" y="457200"/>
            <a:ext cx="8150226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lour reactions of amino acids&#10;63&#10;S.No. Test Significance&#10;1) Ninhydrin reaction Given by all Alpha amino acids&#10;2) Xantho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836026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                                  </a:t>
            </a:r>
            <a:r>
              <a:rPr lang="en-IN" b="1" dirty="0" smtClean="0"/>
              <a:t>Thank u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. Based on structure&#10;1. Aliphatic amino acids&#10;a) Monoamino monocarboxylic acid&#10;i. Simple AĀs - Gly, Ala.&#10;ii. Branched c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. Based on metabolic fate&#10;1. Purely Ketogenic&#10; Leu.&#10; Sometimes Lys is also considered&#10;2. Ketogenic &amp; Glucogenic&#10; Lys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. Based on side chain Characters&#10;1. Hydrophilic or polar AĀs&#10; Charged hydrophilic&#10; -vely charged – Asp, Glu&#10; +vely c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04800"/>
            <a:ext cx="86836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. Hydrophobic or non polar AĀs&#10; Hydrophobic with aliphatic side chain&#10; Val, Ala, Ile, Leu&#10; Hydrophobic with aromatic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-228600"/>
            <a:ext cx="7769226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. Based on nutritional requirement&#10;1. Essential/Indispensable&#10; Ile, Leu, Thr, Lys, Met, Phy, Trp, Val.&#10;2. Semi-essenti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381000"/>
            <a:ext cx="80740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16</Words>
  <Application>Microsoft Office PowerPoint</Application>
  <PresentationFormat>On-screen Show (4:3)</PresentationFormat>
  <Paragraphs>13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AMINO ACIDS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ELCOT</dc:creator>
  <cp:lastModifiedBy>ELCOT</cp:lastModifiedBy>
  <cp:revision>83</cp:revision>
  <dcterms:created xsi:type="dcterms:W3CDTF">2006-08-16T00:00:00Z</dcterms:created>
  <dcterms:modified xsi:type="dcterms:W3CDTF">2020-11-02T09:26:51Z</dcterms:modified>
</cp:coreProperties>
</file>